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A418-230D-417C-9683-6DFBA82D8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D35A43-11A3-40CA-A856-DE2787B3D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D8C10-3448-49F6-99FF-A29BBE450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D82D4-3A57-4F36-A6C1-B835B179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EB8ED-A120-4AEE-98DB-D19C6744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0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03AD6-BAE0-4504-9ADE-E1B2186DC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17B2F-1B1C-460D-B6A2-1CEF79C4D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BEED0-67AA-48DA-A0E0-93F212BB6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F089-5222-44F8-B08D-64314DAA4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2A78C-E0D9-49ED-8888-F40EEC8C5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7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BE15B8-BEDF-439E-B2FF-2FDC249D91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9269E-B789-402C-A206-AC1D548FC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598E8-92B7-4AF3-A324-96782C1F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0F345-7971-4D1C-91CA-E8784802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84792-7BC4-4FF1-9BE8-2C3F178B9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6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4144B-73AB-44C5-A2E9-22C82F9BE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7A82B-3AC4-4AD7-978B-4014B2799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92D9D-3F01-4710-9994-8EC6AD1D2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32405-CE94-487B-AA58-58A4324A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A0EFB-2B52-40E1-9D82-8ADD9D20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D7BF0-467E-4FB9-B65A-894A04925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59FA8-75C8-4942-9301-9FEB4F4B1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92B3A-9294-4226-8BF4-2E58C587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462FA-264C-4EA1-8094-8A7603822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CDA6E-BD13-49FA-8908-B79555800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3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83A2-104E-4EDF-B707-FACB535F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E0F3C-A244-441F-AEE2-2262D45C4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93B47-FDD7-4F49-AB50-E9934B5BE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1625B-3841-4651-B641-64C432D6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33FF1C-E27A-40FD-828D-F5BFD653C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26F77-9CAA-48F8-AC29-1ADA9B7CC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39C83-A265-416E-B54E-0D89003A2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0B8B1-A8C7-43E3-9675-35B8954AB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03D34-B146-49E9-A940-7C192EC3B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85D80-B77F-495A-9FA2-E7A075AA6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BD4EB5-534A-4E6C-821D-526159C6D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EFD593-185C-4D4C-849B-9FCEF4D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708B9F-0B57-4A6A-8A80-B5DD87CD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89E033-B5A3-4E0F-9EDE-C84478CBA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8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2A0B5-D0BD-42EE-91DC-F366931C6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D202F-7CFE-4561-904D-4D09536C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CBD16A-1DB1-4FC9-88BB-554ED864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2551AB-112D-4363-BB85-BF1505F1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57763-F3EF-4BFF-93BD-EDD651FE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F40B-E2DD-43FB-AD2F-F5B380142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98FCF-3BD3-4D5F-89FC-C60522A31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8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30DF-E760-441B-B6E3-CBF59FCC4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61ED3-3D5C-45D6-A620-7681B919C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20537-E42C-4EF6-BCC1-9CF12F86E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E9EBA-AEA1-47DB-AD9D-CA947A87B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AEF42-5C2F-40B1-BBCB-D7FC1EB70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ABD67-1D5F-4562-8D75-C2C1B694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4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2AA50-8CFD-469E-80A2-830288932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690A1D-56A2-40E1-B145-0AE7690C68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6B106-0AEC-4564-A069-60ED45726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141E4-A646-45EB-A037-17D7FE68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316D1-8C0E-43F8-BBBB-AE3F332A7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4712F-5B5C-4AEA-B1AD-EBBEA2EB0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4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4C0685-6048-4EC7-AFDB-382DED5F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CB52F-E897-48F3-9B63-715C6FE33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103F2-DB8B-4DEE-9A1C-1266A1527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3AA9F-50E8-4DC5-BDDE-C5BD29C563B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ED7EB-2506-49FD-97A5-663252FCA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A5FD3-E50D-43DD-8457-244FF4D8B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7F4CF-3880-40AE-A9C8-900A8225B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41136-02BA-44F6-B710-FA2B9219B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990" y="0"/>
            <a:ext cx="11590020" cy="1956503"/>
          </a:xfrm>
        </p:spPr>
        <p:txBody>
          <a:bodyPr>
            <a:normAutofit/>
          </a:bodyPr>
          <a:lstStyle/>
          <a:p>
            <a:r>
              <a:rPr lang="en-US" b="1" i="1" dirty="0"/>
              <a:t>CHAPTER 1 – COLLIDING WORLDS (1450-1600)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31FBA69-4F39-4375-89DB-E5242EAFB5C7}"/>
              </a:ext>
            </a:extLst>
          </p:cNvPr>
          <p:cNvSpPr txBox="1">
            <a:spLocks/>
          </p:cNvSpPr>
          <p:nvPr/>
        </p:nvSpPr>
        <p:spPr>
          <a:xfrm>
            <a:off x="672230" y="4125695"/>
            <a:ext cx="10847540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The Native American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8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517" y="0"/>
            <a:ext cx="4594965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Sacred Power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12" y="1064712"/>
            <a:ext cx="11812044" cy="51122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b="1" dirty="0"/>
              <a:t>Animism</a:t>
            </a:r>
            <a:r>
              <a:rPr lang="en-US" dirty="0"/>
              <a:t> – natural world suffused with spiritual power; world understood through dreams/visions; rituals appeased guardian spirits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-Female spirituality tied to fertility and connection to Mother Earth; male spirituality tied to hunting prowess and war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-War had varied purposes, such as gaining territory, rite of passage for young men, feud between tribes, revenge for taking captives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41136-02BA-44F6-B710-FA2B9219B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990" y="0"/>
            <a:ext cx="11590020" cy="1956503"/>
          </a:xfrm>
        </p:spPr>
        <p:txBody>
          <a:bodyPr>
            <a:normAutofit/>
          </a:bodyPr>
          <a:lstStyle/>
          <a:p>
            <a:r>
              <a:rPr lang="en-US" b="1" i="1" dirty="0"/>
              <a:t>CHAPTER 1 – COLLIDING WORLDS (1450-1600)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31FBA69-4F39-4375-89DB-E5242EAFB5C7}"/>
              </a:ext>
            </a:extLst>
          </p:cNvPr>
          <p:cNvSpPr txBox="1">
            <a:spLocks/>
          </p:cNvSpPr>
          <p:nvPr/>
        </p:nvSpPr>
        <p:spPr>
          <a:xfrm>
            <a:off x="672230" y="4125695"/>
            <a:ext cx="10847540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Western Europe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2363244" y="-14396"/>
            <a:ext cx="7465512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Hierarchy &amp; Authority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812044" cy="5112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-</a:t>
            </a:r>
            <a:r>
              <a:rPr lang="en-US" b="1" dirty="0"/>
              <a:t>Hierarchical </a:t>
            </a:r>
            <a:r>
              <a:rPr lang="en-US" dirty="0"/>
              <a:t>society – power from above, as kings/princes ruled vast tracts of land, commanded armies, lived off peasant labor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-Nobility often challenged royal authority, or competed to succeed it.  Nobles sometimes organized (</a:t>
            </a:r>
            <a:r>
              <a:rPr lang="en-US" dirty="0" err="1"/>
              <a:t>parlements</a:t>
            </a:r>
            <a:r>
              <a:rPr lang="en-US" dirty="0"/>
              <a:t>, House of Lords)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Patriarchal </a:t>
            </a:r>
            <a:r>
              <a:rPr lang="en-US" dirty="0"/>
              <a:t>society – Power inherited through male lineage; men controlled wives and children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Primogeniture</a:t>
            </a:r>
            <a:r>
              <a:rPr lang="en-US" dirty="0"/>
              <a:t> – Practice of bestowing all family wealth/goods on eldest son (leaving other siblings poor; lacking personal freedom)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46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2363244" y="-14396"/>
            <a:ext cx="7465512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Peasant Society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812044" cy="564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-Most of Europe were </a:t>
            </a:r>
            <a:r>
              <a:rPr lang="en-US" b="1" dirty="0"/>
              <a:t>peasants</a:t>
            </a:r>
            <a:r>
              <a:rPr lang="en-US" dirty="0"/>
              <a:t> – farmworkers of cooperative families who lived in small villages surrounded by fields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Manor system</a:t>
            </a:r>
            <a:r>
              <a:rPr lang="en-US" dirty="0"/>
              <a:t> – regional lord ruled peasants as serfs, tied to the land via oath of labor for access to portion of crops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-Rent-pay and family landownership led to food surpluses and local market economies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-Seasonal lifestyle meant constant labor; poverty conditions generally harsh as half of all peasant children died before age 21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1691014" y="-14396"/>
            <a:ext cx="8505172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Expanding Trade Networks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812044" cy="564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-Western Europe experienced fragmentation while Arab world preserved achievements of Greek &amp; Roman and Mediterranean merchants carried on trade.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-New contacts with Asia for spices, silk, and exotic goods and sailing technology creates opportunities.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-1100’s CE – </a:t>
            </a:r>
            <a:r>
              <a:rPr lang="en-US" b="1" dirty="0"/>
              <a:t>Italian city-states</a:t>
            </a:r>
            <a:r>
              <a:rPr lang="en-US" dirty="0"/>
              <a:t> (republics ruled by oligarchies of wealthy merchant families) included Pisa, Genoa, Florence, &amp; Venice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-Venice commanded fleet of 3,000 ships, establishing profitable commerce between merchants, bankers, and manufacturers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9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1691014" y="-14396"/>
            <a:ext cx="8505172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Expanding Trade Networks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812044" cy="564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-</a:t>
            </a:r>
            <a:r>
              <a:rPr lang="en-US" b="1" dirty="0"/>
              <a:t>Civic humanism</a:t>
            </a:r>
            <a:r>
              <a:rPr lang="en-US" dirty="0"/>
              <a:t> – ideology that praised public virtue and service to the state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-City-states promoted patronage of arts (Michelangelo, Leonardo da Vinci) &amp; learning that laid foundations for Europe’s </a:t>
            </a:r>
            <a:r>
              <a:rPr lang="en-US" b="1" dirty="0"/>
              <a:t>Renaissance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-Hanseatic League – </a:t>
            </a:r>
            <a:r>
              <a:rPr lang="en-US" dirty="0"/>
              <a:t>coalition of trading cities in Northern Europe that facilitated trade in wool, textiles, timber, furs, grains, honey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-Monarchs of Western Europe began to consolidate/centralize power through bureaucracy/taxes/alliances with merchants/nobility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Guilds</a:t>
            </a:r>
            <a:r>
              <a:rPr lang="en-US" dirty="0"/>
              <a:t> – merchant/craftsmen organizations that regulated trade, set wages and prices, and protected business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150312" y="-14396"/>
            <a:ext cx="11924778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Myths, Religions, &amp; Holy Warriors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812044" cy="5887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1.  </a:t>
            </a:r>
            <a:r>
              <a:rPr lang="en-US" b="1" dirty="0"/>
              <a:t>The Rise of Christianity</a:t>
            </a:r>
            <a:endParaRPr lang="en-US" dirty="0"/>
          </a:p>
          <a:p>
            <a:pPr algn="l"/>
            <a:r>
              <a:rPr lang="en-US" dirty="0"/>
              <a:t>-</a:t>
            </a:r>
            <a:r>
              <a:rPr lang="en-US" b="1" dirty="0"/>
              <a:t>Christianity</a:t>
            </a:r>
            <a:r>
              <a:rPr lang="en-US" dirty="0"/>
              <a:t> – monotheistic religion derived from Judaism that suggested Jesus Christ was both prophet &amp; savior to followers of God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-312 CE – Emperor Constantine converts to and makes Christianity the central belief system of Roman Empire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-After fall of empire, </a:t>
            </a:r>
            <a:r>
              <a:rPr lang="en-US" b="1" dirty="0"/>
              <a:t>Roman Catholic Church</a:t>
            </a:r>
            <a:r>
              <a:rPr lang="en-US" dirty="0"/>
              <a:t> becomes unifying force across feudal Europe:</a:t>
            </a:r>
            <a:br>
              <a:rPr lang="en-US" dirty="0"/>
            </a:br>
            <a:r>
              <a:rPr lang="en-US" dirty="0"/>
              <a:t>             * Hierarchy headed by Pope who controlled cardinals, bishops, and priests</a:t>
            </a:r>
            <a:br>
              <a:rPr lang="en-US" dirty="0"/>
            </a:br>
            <a:r>
              <a:rPr lang="en-US" dirty="0"/>
              <a:t>             * Latin language preserved as common instrument of scholarship/theology</a:t>
            </a:r>
            <a:br>
              <a:rPr lang="en-US" dirty="0"/>
            </a:br>
            <a:r>
              <a:rPr lang="en-US" dirty="0"/>
              <a:t>             * Animist traditions converted into Christian rituals &amp; festivals, as peasant life </a:t>
            </a:r>
            <a:br>
              <a:rPr lang="en-US" dirty="0"/>
            </a:br>
            <a:r>
              <a:rPr lang="en-US" dirty="0"/>
              <a:t>                    conforms to Church teachings about salvation</a:t>
            </a:r>
            <a:br>
              <a:rPr lang="en-US" dirty="0"/>
            </a:br>
            <a:r>
              <a:rPr lang="en-US" dirty="0"/>
              <a:t>             * Heresy – practices seen as oppositional to Church teachings and given over to the   </a:t>
            </a:r>
            <a:br>
              <a:rPr lang="en-US" dirty="0"/>
            </a:br>
            <a:r>
              <a:rPr lang="en-US" dirty="0"/>
              <a:t>                                                                                     influence of sin and of Satan (Devil)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8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150312" y="-14396"/>
            <a:ext cx="11924778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Myths, Religions, &amp; Holy Warriors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812044" cy="5887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2.  </a:t>
            </a:r>
            <a:r>
              <a:rPr lang="en-US" b="1" dirty="0"/>
              <a:t>The Crusades</a:t>
            </a:r>
            <a:endParaRPr lang="en-US" dirty="0"/>
          </a:p>
          <a:p>
            <a:pPr algn="l"/>
            <a:r>
              <a:rPr lang="en-US" dirty="0"/>
              <a:t>-632 CE – death of prophet Muhammad sees monotheistic religion of </a:t>
            </a:r>
            <a:r>
              <a:rPr lang="en-US" b="1" dirty="0"/>
              <a:t>Islam</a:t>
            </a:r>
            <a:r>
              <a:rPr lang="en-US" dirty="0"/>
              <a:t> spread from Arabia throughout Africa &amp; Middle East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-1096-1291 CE – Holy war </a:t>
            </a:r>
            <a:r>
              <a:rPr lang="en-US" b="1" dirty="0"/>
              <a:t>crusades</a:t>
            </a:r>
            <a:r>
              <a:rPr lang="en-US" dirty="0"/>
              <a:t> undertaken by Christian armies (directed by Pope) to conquer Jerusalem and Holy Land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-Crusades failed militarily, but…</a:t>
            </a:r>
            <a:br>
              <a:rPr lang="en-US" dirty="0"/>
            </a:br>
            <a:r>
              <a:rPr lang="en-US" dirty="0"/>
              <a:t>	*inspired Christian unity in Europe</a:t>
            </a:r>
            <a:br>
              <a:rPr lang="en-US" dirty="0"/>
            </a:br>
            <a:r>
              <a:rPr lang="en-US" dirty="0"/>
              <a:t>	*increased persecution of Jews/Muslims</a:t>
            </a:r>
            <a:br>
              <a:rPr lang="en-US" dirty="0"/>
            </a:br>
            <a:r>
              <a:rPr lang="en-US" dirty="0"/>
              <a:t>	*increased access to Asian trade goods</a:t>
            </a:r>
            <a:br>
              <a:rPr lang="en-US" dirty="0"/>
            </a:br>
            <a:r>
              <a:rPr lang="en-US" dirty="0"/>
              <a:t>	*initiated rediscovery of Greek/Roman knowledge through contact with Arab scholars</a:t>
            </a:r>
            <a:br>
              <a:rPr lang="en-US" dirty="0"/>
            </a:br>
            <a:r>
              <a:rPr lang="en-US" dirty="0"/>
              <a:t>	*and promoted exposure to wider world beyond Europe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5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150312" y="-14396"/>
            <a:ext cx="11924778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Myths, Religions, &amp; Holy Warriors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924778" cy="5887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3.  </a:t>
            </a:r>
            <a:r>
              <a:rPr lang="en-US" b="1" dirty="0"/>
              <a:t>The Reformation</a:t>
            </a:r>
            <a:endParaRPr lang="en-US" dirty="0"/>
          </a:p>
          <a:p>
            <a:pPr algn="l"/>
            <a:r>
              <a:rPr lang="en-US" dirty="0"/>
              <a:t>-1517 CE – </a:t>
            </a:r>
            <a:r>
              <a:rPr lang="en-US" b="1" dirty="0"/>
              <a:t>Martin Luther</a:t>
            </a:r>
            <a:r>
              <a:rPr lang="en-US" dirty="0"/>
              <a:t> nails 95 Theses to doors of church in Germany, protesting corruption &amp; abuses of Catholic Church, downplaying need for priests and promoting need to read the Bible, and translating Holy Book into vernacular (local languages)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-1536 CE – John Calvin promotes </a:t>
            </a:r>
            <a:r>
              <a:rPr lang="en-US" b="1" dirty="0"/>
              <a:t>predestination</a:t>
            </a:r>
            <a:r>
              <a:rPr lang="en-US" dirty="0"/>
              <a:t> - concept of omnipotent God who chooses people for salvation; condemns the rest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Protestant Reformation</a:t>
            </a:r>
            <a:r>
              <a:rPr lang="en-US" dirty="0"/>
              <a:t> – movement of radical reformers whose ideologies spread throughout Europe in opposition to Catholicism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Counter-Reformation</a:t>
            </a:r>
            <a:r>
              <a:rPr lang="en-US" dirty="0"/>
              <a:t> – Catholic Church wages war against Protestants but also reforms practices; creates </a:t>
            </a:r>
            <a:r>
              <a:rPr lang="en-US" b="1" dirty="0"/>
              <a:t>Jesuit</a:t>
            </a:r>
            <a:r>
              <a:rPr lang="en-US" dirty="0"/>
              <a:t> monastic order</a:t>
            </a:r>
            <a:br>
              <a:rPr lang="en-US" dirty="0"/>
            </a:br>
            <a:r>
              <a:rPr lang="en-US" dirty="0"/>
              <a:t>							-Europe’s religious competition spreads to 							New World (Catholic nations to gain new 							souls; Protestant nations to create godly 							communities of true gospel of Christianity)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6FBCC1E-5B7F-420F-9DE9-166FA8CCED36}"/>
              </a:ext>
            </a:extLst>
          </p:cNvPr>
          <p:cNvSpPr txBox="1">
            <a:spLocks/>
          </p:cNvSpPr>
          <p:nvPr/>
        </p:nvSpPr>
        <p:spPr>
          <a:xfrm>
            <a:off x="300990" y="0"/>
            <a:ext cx="11711470" cy="1956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i="1" dirty="0"/>
              <a:t>CHAPTER 1 – COLLIDING WORLDS (1450-1600)</a:t>
            </a:r>
            <a:endParaRPr lang="en-US" sz="6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6609368-B390-4F52-9946-4801C27AE0BD}"/>
              </a:ext>
            </a:extLst>
          </p:cNvPr>
          <p:cNvSpPr txBox="1">
            <a:spLocks/>
          </p:cNvSpPr>
          <p:nvPr/>
        </p:nvSpPr>
        <p:spPr>
          <a:xfrm>
            <a:off x="672230" y="4125695"/>
            <a:ext cx="10847540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Western &amp; Central Africa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6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548" y="4632"/>
            <a:ext cx="6450904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The First Americans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12" y="1064712"/>
            <a:ext cx="11812044" cy="51122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-13,000-3,000BC – Archaeologists suggest migration of peoples into Americas across </a:t>
            </a:r>
            <a:r>
              <a:rPr lang="en-US" b="1" dirty="0"/>
              <a:t>Bering Land Bridge</a:t>
            </a:r>
            <a:r>
              <a:rPr lang="en-US" dirty="0"/>
              <a:t> during </a:t>
            </a:r>
            <a:r>
              <a:rPr lang="en-US" b="1" dirty="0"/>
              <a:t>Ice Age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-Western Hemisphere cut off from Eastern Hemisphere for 300 generations as ice melts, seas rise, land bridge submerges</a:t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-Migrants pushed southward, concentrating most in Central Mexico and Andes Mountains region</a:t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-6000BC – Domestication of crops – </a:t>
            </a:r>
            <a:r>
              <a:rPr lang="en-US" b="1" dirty="0"/>
              <a:t>maize</a:t>
            </a:r>
            <a:r>
              <a:rPr lang="en-US" dirty="0"/>
              <a:t> (corn) and potatoes; food surpluses led to large population growth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30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150312" y="-14396"/>
            <a:ext cx="11924778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Empires, Kingdoms, &amp; Mini-States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924778" cy="5887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-West Africa home to three climate zones:  Sahel (flat plains), savannah (grasslands), &amp; tropical rainforest; 4 major river watersheds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-Sudanic peoples spread across West Africa (9000-1000 BC) bringing domesticated cattle, crops, pottery, cotton, &amp; metalworking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-Three empires established military might to protect trade routes:</a:t>
            </a:r>
            <a:br>
              <a:rPr lang="en-US" dirty="0"/>
            </a:br>
            <a:r>
              <a:rPr lang="en-US" dirty="0"/>
              <a:t>             * </a:t>
            </a:r>
            <a:r>
              <a:rPr lang="en-US" b="1" dirty="0"/>
              <a:t>Ghana</a:t>
            </a:r>
            <a:r>
              <a:rPr lang="en-US" dirty="0"/>
              <a:t> (c. 800 CE) – pioneered trans-Saharan camel routes; exported gold</a:t>
            </a:r>
            <a:br>
              <a:rPr lang="en-US" dirty="0"/>
            </a:br>
            <a:r>
              <a:rPr lang="en-US" dirty="0"/>
              <a:t>             * </a:t>
            </a:r>
            <a:r>
              <a:rPr lang="en-US" b="1" dirty="0"/>
              <a:t>Mali</a:t>
            </a:r>
            <a:r>
              <a:rPr lang="en-US" dirty="0"/>
              <a:t> (1200’s CE) – Muslim influenced kingdom who spread gold to North Africa, 	       Europe, and Asia; capital city of </a:t>
            </a:r>
            <a:r>
              <a:rPr lang="en-US" b="1" dirty="0"/>
              <a:t>Timbuktu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* </a:t>
            </a:r>
            <a:r>
              <a:rPr lang="en-US" b="1" dirty="0"/>
              <a:t>Songhai</a:t>
            </a:r>
            <a:r>
              <a:rPr lang="en-US" dirty="0"/>
              <a:t> (1400’s CE) – eclipsed Mali; controlled smaller vassal kingdoms that became exposed to European contact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-Sub-Saharan Africa populated by small tribes/mini-states that traded and competed for local power &amp; resources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9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150312" y="-14396"/>
            <a:ext cx="11924778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Trans-Saharan &amp; Coastal Trade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924778" cy="5887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-Trans-Saharan route saw West African goods (gold, copper, and slaves) traded for textiles &amp; foreign goods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-Europeans sailed down West African coast to trade with mini-states; regions nicknamed Ivory Coast, Gold Coast, Slave Coast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-Kingdom of Kongo the largest state in Central Africa (capital city boasted pop. 100,000)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FFACE43-3F0F-4FEC-ACF5-199893AB833E}"/>
              </a:ext>
            </a:extLst>
          </p:cNvPr>
          <p:cNvSpPr txBox="1">
            <a:spLocks/>
          </p:cNvSpPr>
          <p:nvPr/>
        </p:nvSpPr>
        <p:spPr>
          <a:xfrm>
            <a:off x="150312" y="-14396"/>
            <a:ext cx="11924778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The Spirit World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B8F9A5-9B73-4DA8-90BD-587D9F758FE3}"/>
              </a:ext>
            </a:extLst>
          </p:cNvPr>
          <p:cNvSpPr txBox="1">
            <a:spLocks/>
          </p:cNvSpPr>
          <p:nvPr/>
        </p:nvSpPr>
        <p:spPr>
          <a:xfrm>
            <a:off x="150312" y="1064712"/>
            <a:ext cx="11924778" cy="5887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-Numerous sub-Saharan states adopted Islam, while traditional beliefs in animism, polytheism, and belief in divine kingship persisted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-Reverence for ancestors a “great tradition” across many societies; happiness meant large families, many wives/children, even slaves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9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9628" y="0"/>
            <a:ext cx="5953412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American Empires</a:t>
            </a:r>
            <a:endParaRPr lang="en-US" sz="6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3B67BFA-69F5-48BB-9002-E3C3A85A3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40566"/>
              </p:ext>
            </p:extLst>
          </p:nvPr>
        </p:nvGraphicFramePr>
        <p:xfrm>
          <a:off x="160020" y="925056"/>
          <a:ext cx="11932920" cy="57777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6460">
                  <a:extLst>
                    <a:ext uri="{9D8B030D-6E8A-4147-A177-3AD203B41FA5}">
                      <a16:colId xmlns:a16="http://schemas.microsoft.com/office/drawing/2014/main" val="1385150032"/>
                    </a:ext>
                  </a:extLst>
                </a:gridCol>
                <a:gridCol w="5966460">
                  <a:extLst>
                    <a:ext uri="{9D8B030D-6E8A-4147-A177-3AD203B41FA5}">
                      <a16:colId xmlns:a16="http://schemas.microsoft.com/office/drawing/2014/main" val="3552396916"/>
                    </a:ext>
                  </a:extLst>
                </a:gridCol>
              </a:tblGrid>
              <a:tr h="30382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Characteristics shared by both Aztec and Incan Empires: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Dense populations (Mexico est. 20 million in 1500CE; Peru est. 12 million in 1500CE)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Productive agriculture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Aggressive bureaucratic state - king/emperor ruled over warrior-nobles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System of tribute exploited from surrounding conquered peoples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Practice of human sacrifice employed by priests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080519"/>
                  </a:ext>
                </a:extLst>
              </a:tr>
              <a:tr h="25281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Aztec Empire: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Capital city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Tenochtitlan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(pop. 250,000)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Controlled fertile valleys of Mexico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Strong belief that cosmos connected to their capital, and that gods needed to be appeased through human sacrifice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Incan Empire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Capital city at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Cuzco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(pop. 60,000)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Controlled highlands &amp; Andes Mountains to Pacific coast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Intricate system of roads connected goods/tribute/labor from all regions of empire to capital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546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54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257" y="0"/>
            <a:ext cx="8655486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Chiefdoms &amp; Confederacies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12" y="1064712"/>
            <a:ext cx="11812044" cy="51122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b="1" dirty="0"/>
              <a:t>The Mississippi Valley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-Spread of maize by 1000CE, urban sites built up from previous </a:t>
            </a:r>
            <a:r>
              <a:rPr lang="en-US" dirty="0" err="1"/>
              <a:t>Adena</a:t>
            </a:r>
            <a:r>
              <a:rPr lang="en-US" dirty="0"/>
              <a:t> &amp; Hopewell cultures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Cahokia</a:t>
            </a:r>
            <a:r>
              <a:rPr lang="en-US" dirty="0"/>
              <a:t> (pop. 10,000-30,000) displayed large-scale </a:t>
            </a:r>
            <a:r>
              <a:rPr lang="en-US" b="1" dirty="0"/>
              <a:t>mound-building</a:t>
            </a:r>
            <a:r>
              <a:rPr lang="en-US" dirty="0"/>
              <a:t> of varying size/purpose (tombs, ceremonial sites, elite homes)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-Urban sites abandoned around 1350CE; possibly due to regional warfare &amp; environmental strains.  Culture endured into 1500’s.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5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257" y="0"/>
            <a:ext cx="8655486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Chiefdoms &amp; Confederacies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34" y="925056"/>
            <a:ext cx="11949830" cy="6039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b="1" dirty="0"/>
              <a:t>Eastern Woodlands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-“Great Traditions” of common language groups (Algonquin/Iroquois) linked dozens of small tribes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-Three-crop agriculture (maize/beans/squash) mixed with hunting-gathering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-Much of domestic village life/agriculture tended by women while men hunted/fished/made war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Slash &amp; burn</a:t>
            </a:r>
            <a:r>
              <a:rPr lang="en-US" dirty="0"/>
              <a:t> (</a:t>
            </a:r>
            <a:r>
              <a:rPr lang="en-US" dirty="0" err="1"/>
              <a:t>swidden</a:t>
            </a:r>
            <a:r>
              <a:rPr lang="en-US" dirty="0"/>
              <a:t>) agriculture meant natives seasonally cleared forest for growing crops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-Chiefdoms – tribes ruled by powerful men, some securing loyalty/service/tribute of smaller local chiefs (ex. Powhatan)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257" y="0"/>
            <a:ext cx="8655486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Chiefdoms &amp; Confederacies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34" y="925056"/>
            <a:ext cx="11949830" cy="5838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dirty="0" err="1"/>
              <a:t>Lenni</a:t>
            </a:r>
            <a:r>
              <a:rPr lang="en-US" dirty="0"/>
              <a:t> Lenape/Delaware tribes existed as single autonomous units whose landscape names dot the Mid-Atlantic region to this day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Iroquois Confederacy</a:t>
            </a:r>
            <a:r>
              <a:rPr lang="en-US" dirty="0"/>
              <a:t> – Political authority granted to councils of sachems (wise men) who banded together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(Five Nations = Mohawk, Oneida, Onondaga, Cayuga, &amp; Seneca)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-Legend of Hiawatha – Spiritual leader encourages peace/trade to replace years of constant war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Matriarchal</a:t>
            </a:r>
            <a:r>
              <a:rPr lang="en-US" dirty="0"/>
              <a:t> society – Power inherited through female lineage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30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257" y="0"/>
            <a:ext cx="8655486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Chiefdoms &amp; Confederacies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12" y="1064712"/>
            <a:ext cx="11812044" cy="602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 </a:t>
            </a:r>
            <a:r>
              <a:rPr lang="en-US" b="1" dirty="0"/>
              <a:t>The Great Lakes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-Multitude of diverse Algonquin-speaking tribes, all mobile via canoes that allowed travel across thousands of lakes and rivers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4.  </a:t>
            </a:r>
            <a:r>
              <a:rPr lang="en-US" b="1" dirty="0"/>
              <a:t>Great Plains / Rocky Mountains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-Small dispersed hunter-gatherer groups, many of whom adapted to using wild horses (introduced by Spanish) to hunt wild bison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-Comanche and Sioux able to extend power over great regions, raiding for horses and trading with other tribes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-Tribes scattered across Great Basin in Rocky Mtns to hunt-gather limited resources (bison/bighorn sheep, salmon, pine nuts)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6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257" y="0"/>
            <a:ext cx="8655486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Chiefdoms &amp; Confederacies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12" y="925056"/>
            <a:ext cx="11812044" cy="62648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5.  </a:t>
            </a:r>
            <a:r>
              <a:rPr lang="en-US" b="1" dirty="0"/>
              <a:t>Arid Southwest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-Maize agriculture present in Anasazi culture circa 1 CE; followed by </a:t>
            </a:r>
            <a:r>
              <a:rPr lang="en-US" b="1" dirty="0"/>
              <a:t>Pueblo</a:t>
            </a:r>
            <a:r>
              <a:rPr lang="en-US" dirty="0"/>
              <a:t> peoples in canyon lands circa 600 CE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-Settlements featured irrigation to manage scare water, adobe apartment buildings, communities built on cliff slides for protection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Chaco Canyon</a:t>
            </a:r>
            <a:r>
              <a:rPr lang="en-US" dirty="0"/>
              <a:t> in New Mexico – an urban site for dozen towns; abandoned after 1150 CE due to drought &amp; soil exhaustion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6.  </a:t>
            </a:r>
            <a:r>
              <a:rPr lang="en-US" b="1" dirty="0"/>
              <a:t>Pacific Coast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-California coast featured pop. 300,000 in distinct hunter-gatherer tribes spread across diverse landscapes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-Pacific coast saw tribes ruled by powerful families who encouraged warrior traditions, longhouse communal buildings, totem poles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4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635" y="0"/>
            <a:ext cx="5684729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Patterns of Trade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12" y="1064712"/>
            <a:ext cx="11812044" cy="511225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-</a:t>
            </a:r>
            <a:r>
              <a:rPr lang="en-US" dirty="0"/>
              <a:t>Trade networks tied together regions that allowed food/raw materials/ritual artifacts/decorative goods to travel thousands of miles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-Trade fairs conducted between hunting &amp; farming tribes – hides/meat for maize/pottery/textiles; exchange in war captives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-Prized regional items found across continent: copper/mica/obsidian/seashells/grizzly bear claws/eagle feathers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-Powerful tribal leaders hoarded the most wealth, but shared it with tribal subordinates &amp; families; showed sign of good leadership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8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617</Words>
  <Application>Microsoft Office PowerPoint</Application>
  <PresentationFormat>Widescreen</PresentationFormat>
  <Paragraphs>68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Office Theme</vt:lpstr>
      <vt:lpstr>CHAPTER 1 – COLLIDING WORLDS (1450-1600)</vt:lpstr>
      <vt:lpstr>The First Americans</vt:lpstr>
      <vt:lpstr>American Empires</vt:lpstr>
      <vt:lpstr>Chiefdoms &amp; Confederacies</vt:lpstr>
      <vt:lpstr>Chiefdoms &amp; Confederacies</vt:lpstr>
      <vt:lpstr>Chiefdoms &amp; Confederacies</vt:lpstr>
      <vt:lpstr>Chiefdoms &amp; Confederacies</vt:lpstr>
      <vt:lpstr>Chiefdoms &amp; Confederacies</vt:lpstr>
      <vt:lpstr>Patterns of Trade</vt:lpstr>
      <vt:lpstr>Sacred Power</vt:lpstr>
      <vt:lpstr>CHAPTER 1 – COLLIDING WORLDS (1450-1600)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– COLLIDING WORLDS (1450-1600)</dc:title>
  <dc:creator>Jonathan Barratt</dc:creator>
  <cp:lastModifiedBy>"BARRATT, JONATHAN"</cp:lastModifiedBy>
  <cp:revision>7</cp:revision>
  <dcterms:created xsi:type="dcterms:W3CDTF">2018-09-10T01:21:36Z</dcterms:created>
  <dcterms:modified xsi:type="dcterms:W3CDTF">2018-09-10T14:52:45Z</dcterms:modified>
</cp:coreProperties>
</file>